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8" r:id="rId8"/>
    <p:sldId id="260" r:id="rId9"/>
    <p:sldId id="269" r:id="rId10"/>
    <p:sldId id="261" r:id="rId11"/>
    <p:sldId id="270" r:id="rId12"/>
    <p:sldId id="262" r:id="rId13"/>
    <p:sldId id="263" r:id="rId14"/>
    <p:sldId id="264" r:id="rId15"/>
    <p:sldId id="265" r:id="rId16"/>
    <p:sldId id="266" r:id="rId17"/>
    <p:sldId id="267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C80D3-91C9-4AA7-9556-57AFCFA4B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8FE58F-8377-40C2-9201-C7D957A79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E2F03A-CCF3-49DC-BC30-EF7D78DA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0C074E-5D8A-470C-8B7F-C9B51852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68BDE0-ED1F-4D7B-89DB-E5967C04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93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323FE5-A214-4C0B-9A9E-6632EC9A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85D3520-D39C-4495-A61C-0A6096909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47C9BD-2F77-4F99-B5A4-DF872053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DBA1D0-86EF-4211-A040-20025213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AB6387-201A-4C4C-BADB-B71F4BC3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262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8FBDB56-983B-4841-9D4A-ED54B8E7F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98FB3D9-3C10-4780-A8AB-C81C960E0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A62E1C-1497-4AA4-B7D2-E3983279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EDA22F-F517-4ACB-B8C7-E7243E62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0DFF0B-9595-48A1-9965-AF9F8134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75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486844-4FFE-4C80-A7BF-1C32C5B0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2F4957-146A-414F-B592-2740AC012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7D17A55-D084-4C38-94E1-FD7DB4B6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2F5F65-8AB5-4F2D-8BC9-AFCAF3A63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5F7991-1E14-4DAB-8359-D0A532AF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500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3B3E1B-70FE-4FBF-A5B9-32D10D6D8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74D9ED-1756-413A-B1CB-EC146E5E3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E98DE4-4007-4466-8AC3-9055A9AC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BF876D-32CB-4F50-865A-2A2A1B44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91DDEC-F792-4BC9-87FA-464DD7E9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41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AB9F1A-3241-4CD0-B929-8F3A083C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47E3B-020A-425B-BBF8-0BADCAC5B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D8A56D-BF04-48FC-9601-D0A7ED2C6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6BBE38-7053-4DA9-9A28-0583B14F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59B0D7-0E5C-4BD5-B291-62D542C6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821A54F-4B53-42DB-A4C8-FA81A189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07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7ACCA-5649-40E4-AE9C-E4C11313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7FFDB0-683C-4AF7-A534-7A6486BF9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76D1003-5458-4029-8041-1242532FA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B537795-6E35-4CAD-A866-E7C6EE9AC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8FD7370-24EC-4203-AE12-80912295F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1FD907-8A72-444A-98AC-08C133B2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4F62CFA-D641-4571-9F05-644DCD0A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47F4DA4-6655-488A-AA68-E5DF075AC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23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9DBB28-EAFE-48C0-9900-4886AB7C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859F417-E249-420E-AD75-8118221B4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75C323F-FBAB-4E03-ABFC-C89142C3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CF51380-CE80-4CA2-B32B-BB661EE01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23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6BE4A01-60A2-4AB4-9667-3B0E39867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F42DBCD-9C0A-46E9-B8B1-A3E7A156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FCE46FD-04D6-4228-AF2B-04D0D83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885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85064-9575-4B0B-A88D-8DD9C40E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141F8-15B9-4144-879C-F7077DCD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9D8A216-ECAA-4E0C-A889-C2D4DA634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F9DABB-6332-491E-83FA-0BCDC6E55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C3AA3E-0A7B-490C-8D57-5034C1EC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D1206F-F1A3-4D13-B324-04CEECF0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80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89791-A4C5-4035-8972-0D763B7B6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4B63165-14BE-4843-B508-48A6B7813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F498A09-7D65-4D9D-8E53-D728B08F8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2227519-B036-440B-997F-B740E430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FCF16B-42F0-4849-87E3-F9711AB2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8C1B18-C2FD-47E5-A156-12D23511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01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416D106-DE1B-4667-8D9C-0C4B63B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2DE0DE-44F3-4499-A6ED-48B044CE7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FB2030-378F-4C18-B1B3-FBE548A4A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F7C1B-2276-4FB4-901C-AA8B7F0AD8EE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47C4C3-6D8D-4B00-B2D8-0D360A32E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44CAE9-9FE0-4899-919C-D2F4879F6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75340-DD81-49E5-9696-A5AE1DDCE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14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Downloads/DDD_WL.6578.1.2024.AO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koronakrakowa.pl/wp-content/uploads/2024/09/LGD-SKPK-LSR-WRZESIEN-2024.T.T-1.pdf" TargetMode="External"/><Relationship Id="rId2" Type="http://schemas.openxmlformats.org/officeDocument/2006/relationships/hyperlink" Target="https://koronakrakowa.pl/wp-content/uploads/2024/08/REGULAMIN-Rady-dla-okresu-2023-2027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D98F781-978D-4EE6-82EC-73C2E8C8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17626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Szkolenie dla członków Rady LGD Stowarzyszenie Korona Północnego Krakowa</a:t>
            </a:r>
            <a:br>
              <a:rPr lang="pl-PL" b="1" dirty="0"/>
            </a:br>
            <a:r>
              <a:rPr lang="pl-PL" b="1" dirty="0"/>
              <a:t>Michałowice 21.10.2024r.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41D4A44-ED12-4B24-89E8-8BA0AF8F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D279C4D-E206-4CEA-A8F5-215A8489D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384" y="5357915"/>
            <a:ext cx="8885714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4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8A8E79-B925-4653-ADC8-414F0B86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Cel 3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F190747-6302-48B7-8463-6463512F1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419351"/>
              </p:ext>
            </p:extLst>
          </p:nvPr>
        </p:nvGraphicFramePr>
        <p:xfrm>
          <a:off x="1045029" y="1362269"/>
          <a:ext cx="10133044" cy="4763262"/>
        </p:xfrm>
        <a:graphic>
          <a:graphicData uri="http://schemas.openxmlformats.org/drawingml/2006/table">
            <a:tbl>
              <a:tblPr firstRow="1" firstCol="1" bandRow="1"/>
              <a:tblGrid>
                <a:gridCol w="10133044">
                  <a:extLst>
                    <a:ext uri="{9D8B030D-6E8A-4147-A177-3AD203B41FA5}">
                      <a16:colId xmlns:a16="http://schemas.microsoft.com/office/drawing/2014/main" val="658843373"/>
                    </a:ext>
                  </a:extLst>
                </a:gridCol>
              </a:tblGrid>
              <a:tr h="67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P.3.1.1 Aktywizacja osób zagrożonych ubóstwem i wykluczeniem społecznym oraz osób biernych zawodowo mająca na celu poprawę ich sytuacji na rynku pracy oraz zwiększenia aktywności w wymiarze społecznym</a:t>
                      </a:r>
                      <a:endParaRPr lang="pl-PL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246278"/>
                  </a:ext>
                </a:extLst>
              </a:tr>
              <a:tr h="32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P.3.2.1 Rozwój istniejących placówek wsparcia dziennego dla dzieci i młodzieży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181355"/>
                  </a:ext>
                </a:extLst>
              </a:tr>
              <a:tr h="67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P.3.3.1 Kształtowanie świadomości obywatelskiej poprzez edukację lokalnych liderów życia publicznego i społecznego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308663"/>
                  </a:ext>
                </a:extLst>
              </a:tr>
              <a:tr h="32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P.3.4.1 Wsparcie projektów partnerskich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9355"/>
                  </a:ext>
                </a:extLst>
              </a:tr>
              <a:tr h="67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P.3.5.1.</a:t>
                      </a:r>
                      <a:r>
                        <a:rPr lang="pl-PL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Podejmowanie działalności gospodarczej </a:t>
                      </a: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 obszaru usług rehabilitacyjnych, medycznych, psychologicznych, terapeutycznych, domy seniora, centra rozwoju dzieci, kluby malucha, opiekuńcze.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163586"/>
                  </a:ext>
                </a:extLst>
              </a:tr>
              <a:tr h="67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P.3.5.1.2 Rozwój przedsiębiorczości z obszaru usług rehabilitacyjnych, medycznych, psychologicznych, terapeutycznych, domy seniora, centra rozwoju dzieci, kluby malucha, opiekuńcze.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377014"/>
                  </a:ext>
                </a:extLst>
              </a:tr>
              <a:tr h="32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P.3.6.1 Rozwój społeczeństwa lokalnego przy wsparciu z Ośrodka Działaj Lokalnie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606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673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C14172-35BF-4197-BC4C-87C17603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B9C3ADD-A4AA-4402-8CCB-A42C732998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169626"/>
              </p:ext>
            </p:extLst>
          </p:nvPr>
        </p:nvGraphicFramePr>
        <p:xfrm>
          <a:off x="838200" y="737119"/>
          <a:ext cx="8494395" cy="5269929"/>
        </p:xfrm>
        <a:graphic>
          <a:graphicData uri="http://schemas.openxmlformats.org/drawingml/2006/table">
            <a:tbl>
              <a:tblPr firstRow="1" firstCol="1" bandRow="1"/>
              <a:tblGrid>
                <a:gridCol w="2948957">
                  <a:extLst>
                    <a:ext uri="{9D8B030D-6E8A-4147-A177-3AD203B41FA5}">
                      <a16:colId xmlns:a16="http://schemas.microsoft.com/office/drawing/2014/main" val="1369206194"/>
                    </a:ext>
                  </a:extLst>
                </a:gridCol>
                <a:gridCol w="5545438">
                  <a:extLst>
                    <a:ext uri="{9D8B030D-6E8A-4147-A177-3AD203B41FA5}">
                      <a16:colId xmlns:a16="http://schemas.microsoft.com/office/drawing/2014/main" val="2737994592"/>
                    </a:ext>
                  </a:extLst>
                </a:gridCol>
              </a:tblGrid>
              <a:tr h="43365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P.3.5.1.1 Podejmowanie działalności gospodarczej z obszaru usług   </a:t>
                      </a:r>
                      <a:r>
                        <a:rPr lang="pl-P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rehabilitacyjnych, medycznych, psychologicznych, terapeutycznych, domy seniora, centra rozwoju dzieci, kluby malucha, opiekuńcze</a:t>
                      </a: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oraz P.3.5.1.2 Rozwój przedsiębiorczości z obszaru usług rehabilitacyjnych, medycznych, psychologicznych, terapeutycznych, domy seniora, centra rozwoju dzieci, kluby malucha, opiekuńcze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88.91.Z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Opieka dzienna nad dziećmi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86.90.A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fizjoterapeutyczna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87.30.Z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Pomoc społeczna z zakwaterowaniem dla osób w podeszłym wieku i osób niepełnosprawnych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88.10.Z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Pomoc społeczna bez zakwaterowania dla osób w podeszłym wieku i osób niepełnosprawnych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86.21.Z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Praktyka lekarska ogólna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86.23.Z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Praktyka lekarska dentystyczna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86.90.E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Pozostała działalność w zakresie opieki zdrowotnej, gdzie indziej niesklasyfikowana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96.04.Z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usługowa związana z poprawą kondycji fizycznej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609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666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E6C72F-993A-49F8-86CF-03D88FC3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Ocena projektów przez Radę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34336E-B821-4B59-89B3-6181A6623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Cały proces oceny odbywał się będzie z wykorzystaniem elektronicznych systemów</a:t>
            </a:r>
          </a:p>
          <a:p>
            <a:endParaRPr lang="pl-PL" dirty="0"/>
          </a:p>
          <a:p>
            <a:r>
              <a:rPr lang="pl-PL" dirty="0"/>
              <a:t>Wnioski z PS WPR będą składane w PUE (Platforma Usług Elektronicznych), a oceniane będą z wykorzystaniem systemu CSOB (Centralny System Obsługi Beneficjentów), którego właścicielem i organem zarządzającym jest Agencja Restrukturyzacji i Modernizacji Rolnictwa</a:t>
            </a:r>
          </a:p>
          <a:p>
            <a:endParaRPr lang="pl-PL" dirty="0"/>
          </a:p>
          <a:p>
            <a:r>
              <a:rPr lang="pl-PL" dirty="0"/>
              <a:t>Wnioski z FEM składane i oceniane będą z wykorzystaniem systemy IGA (Internetowy Generator Aplikacji), którego właścicielem i organem zarządzającym jest Urząd Marszałkowski Województwa Małopolskiego</a:t>
            </a:r>
          </a:p>
        </p:txBody>
      </p:sp>
    </p:spTree>
    <p:extLst>
      <p:ext uri="{BB962C8B-B14F-4D97-AF65-F5344CB8AC3E}">
        <p14:creationId xmlns:p14="http://schemas.microsoft.com/office/powerpoint/2010/main" val="359356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EF46E-0189-4C10-8145-AC3392122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Ocena wniosków przez Radę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D0153E-995A-4C7A-803A-AA86DC097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wyżej wymienionych systemach będą wgrywane dokumenty związane z przeprowadzoną oceną Wniosków o przyznanie pomocy pod kątem spełnienia kryteriów wyboru.</a:t>
            </a:r>
          </a:p>
          <a:p>
            <a:endParaRPr lang="pl-PL" dirty="0"/>
          </a:p>
          <a:p>
            <a:r>
              <a:rPr lang="pl-PL" dirty="0"/>
              <a:t>Proces właściwej oceny wg. kryteriów wyboru odbywał się będzie w kolejnym systemie informatycznym- Omikronie. To w nim będzie prowadzony Rejestr Interesów, będą tam automatycznie badane parytety, będą tworzone karty oceny, uchwały oraz wszelkie pisma związane z oceną. I ta dokumentacja z oceny będzie wgrywana do CSOB i IGI i przekazywana do Samorządu Województwa.</a:t>
            </a:r>
          </a:p>
        </p:txBody>
      </p:sp>
    </p:spTree>
    <p:extLst>
      <p:ext uri="{BB962C8B-B14F-4D97-AF65-F5344CB8AC3E}">
        <p14:creationId xmlns:p14="http://schemas.microsoft.com/office/powerpoint/2010/main" val="458553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687CC-6212-4884-ACC3-B0339A9B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hlinkClick r:id="rId2" action="ppaction://hlinkfile"/>
              </a:rPr>
              <a:t>..\</a:t>
            </a:r>
            <a:r>
              <a:rPr lang="pl-PL" dirty="0" err="1">
                <a:hlinkClick r:id="rId2" action="ppaction://hlinkfile"/>
              </a:rPr>
              <a:t>Downloads</a:t>
            </a:r>
            <a:r>
              <a:rPr lang="pl-PL" dirty="0">
                <a:hlinkClick r:id="rId2" action="ppaction://hlinkfile"/>
              </a:rPr>
              <a:t>\DDD_WL.6578.1.2024.AO.pdf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A76B3-CF74-45F8-9153-342D4BB05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79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75ACB-38B2-4F5A-BA89-3D77C9AC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991266"/>
          </a:xfrm>
        </p:spPr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5300" b="1" dirty="0"/>
              <a:t>Przebieg oceny w systemie IGA omówiony zostanie na szkoleniu w </a:t>
            </a:r>
            <a:br>
              <a:rPr lang="pl-PL" sz="5300" b="1" dirty="0"/>
            </a:br>
            <a:r>
              <a:rPr lang="pl-PL" sz="5300" b="1" dirty="0">
                <a:solidFill>
                  <a:srgbClr val="FF0000"/>
                </a:solidFill>
              </a:rPr>
              <a:t>dniu 13 listopada 2024r.</a:t>
            </a:r>
            <a:br>
              <a:rPr lang="pl-PL" sz="5300" b="1" dirty="0">
                <a:solidFill>
                  <a:srgbClr val="FF0000"/>
                </a:solidFill>
              </a:rPr>
            </a:br>
            <a:r>
              <a:rPr lang="pl-PL" sz="5300" b="1" dirty="0"/>
              <a:t>Szkolenie odbywać się będzie w </a:t>
            </a:r>
            <a:r>
              <a:rPr lang="pl-PL" sz="5300" b="1" dirty="0">
                <a:solidFill>
                  <a:srgbClr val="FF0000"/>
                </a:solidFill>
              </a:rPr>
              <a:t>Gminnym Ośrodku Kultury w Jerzmanowicach w godzinach 9.00-16.00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74770ED-CAB8-44A5-AA34-41B02664C2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3132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78B70-B797-4A92-AC9F-0D1113A2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interesów członków Rady LGD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BE5CC3-83BD-47A3-A9E2-399AF8565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to jeden z najistotniejszych dokumentów z punktu widzenia prawidłowości przeprowadzenia oceny wniosków przez Radę.</a:t>
            </a:r>
          </a:p>
          <a:p>
            <a:endParaRPr lang="pl-PL" dirty="0"/>
          </a:p>
          <a:p>
            <a:r>
              <a:rPr lang="pl-PL" dirty="0"/>
              <a:t>LGD jest zobowiązane do systematycznej weryfikacji członków Rady LGD pod kątem przynależności członków Rady do sektorów i grup interesu. Sytuacja Radnych będzie weryfikowana przed każdym naborem, dodatkowo Radni zobowiązani są do informowania LGD o zmianie ich sytuacji np. zawodowej lub innej mającej wpływ na ich status w Radzie.</a:t>
            </a:r>
          </a:p>
        </p:txBody>
      </p:sp>
    </p:spTree>
    <p:extLst>
      <p:ext uri="{BB962C8B-B14F-4D97-AF65-F5344CB8AC3E}">
        <p14:creationId xmlns:p14="http://schemas.microsoft.com/office/powerpoint/2010/main" val="2043894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A37A5E-5E85-426F-98EE-D0F777B3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Należy zapoznać się z następującymi dokumentami: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08D2B6-8F37-4FB6-B4D9-75FF7A54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Regulamin Organu </a:t>
            </a:r>
            <a:r>
              <a:rPr lang="pl-PL" dirty="0">
                <a:hlinkClick r:id="rId2"/>
              </a:rPr>
              <a:t>Decyzyjnego</a:t>
            </a:r>
            <a:r>
              <a:rPr lang="pl-PL" dirty="0"/>
              <a:t> LGD- Rady</a:t>
            </a:r>
          </a:p>
          <a:p>
            <a:r>
              <a:rPr lang="pl-PL" dirty="0"/>
              <a:t>Treścią Lokalnej Strategii </a:t>
            </a:r>
            <a:r>
              <a:rPr lang="pl-PL" dirty="0">
                <a:hlinkClick r:id="rId3"/>
              </a:rPr>
              <a:t>Rozwoju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5426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C5D35-3D49-4F37-A398-55E3D473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085680-6AE1-4A61-A55D-DE2EF00FA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/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149412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B35A59-A225-44B1-A1B0-7FE2D00A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10" y="159852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dirty="0"/>
              <a:t>LOKALNA STRATEGIA ROZWOJU LOKALNEGO KIEROWANEGO PRZEZ SPOŁECZNOŚĆ </a:t>
            </a:r>
            <a:br>
              <a:rPr lang="pl-PL" dirty="0"/>
            </a:br>
            <a:r>
              <a:rPr lang="pl-PL" dirty="0"/>
              <a:t>NA LATA 2023-2027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99FCB3-410A-475C-ABEF-8E08ADCD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Jest to strategia wielofunduszowa finansowana ze środków Planu Strategicznego dla Wspólnej Polityki Rolnej na lata 2023-2027oraz Funduszy Europejskich dla Małopolski na lata 2021- 2027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197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7092ECC-533D-471A-B8AE-883A7770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1" y="-26145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205DC12A-DF9A-4BAB-ADE3-089FAD5505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8007" y="242280"/>
            <a:ext cx="7427169" cy="651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C4E1D9-E637-4341-AA8A-6E891DEC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Zakresy wsparcia, które są dostępne w LSR: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388224-6398-4725-BD82-9CD8547A3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PS WPR:</a:t>
            </a:r>
          </a:p>
          <a:p>
            <a:r>
              <a:rPr lang="pl-PL" dirty="0"/>
              <a:t>Ochrona dziedzictwa kulturowego lub przyrodniczego polskiej wsi</a:t>
            </a:r>
          </a:p>
          <a:p>
            <a:r>
              <a:rPr lang="pl-PL" dirty="0"/>
              <a:t>Rozwój przedsiębiorczości, w tym rozwój </a:t>
            </a:r>
            <a:r>
              <a:rPr lang="pl-PL" dirty="0" err="1"/>
              <a:t>biogospodarki</a:t>
            </a:r>
            <a:r>
              <a:rPr lang="pl-PL" dirty="0"/>
              <a:t> lub zielonej gospodarki poprzez podejmowanie pozarolniczej działalności gospodarczej przez osoby fizyczne (start DG)</a:t>
            </a:r>
          </a:p>
          <a:p>
            <a:r>
              <a:rPr lang="pl-PL" dirty="0"/>
              <a:t>Rozwój przedsiębiorczości, w tym rozwój </a:t>
            </a:r>
            <a:r>
              <a:rPr lang="pl-PL" dirty="0" err="1"/>
              <a:t>biogospodarki</a:t>
            </a:r>
            <a:r>
              <a:rPr lang="pl-PL" dirty="0"/>
              <a:t> lub zielonej gospodarki poprzez rozwijanie pozarolniczej działalności gospodarczej (rozwój DG)</a:t>
            </a:r>
          </a:p>
          <a:p>
            <a:r>
              <a:rPr lang="pl-PL" dirty="0"/>
              <a:t>Poprawa dostępu do usług dla lokalnej społeczności, z wyłączeniem inwestycji infrastrukturalnych oraz operacji w zakresach wymienionych punktach 1-3;</a:t>
            </a:r>
          </a:p>
          <a:p>
            <a:r>
              <a:rPr lang="pl-PL" dirty="0"/>
              <a:t>Poprawa dostępu do małej infrastruktury publicznej</a:t>
            </a:r>
          </a:p>
          <a:p>
            <a:r>
              <a:rPr lang="pl-PL" dirty="0"/>
              <a:t>Rozwój pozarolniczych funkcji małych gospodarstw rolnych w zakresie tworzenia lub rozwijania zagród edukacyjnych (start ZE)</a:t>
            </a:r>
          </a:p>
          <a:p>
            <a:r>
              <a:rPr lang="pl-PL" dirty="0"/>
              <a:t>Kształtowanie świadomości obywatelskiej o znaczeniu zrównoważonego rolnictwa, gospodarki rolno-spożywczej, zielonej gospodarki, </a:t>
            </a:r>
            <a:r>
              <a:rPr lang="pl-PL" dirty="0" err="1"/>
              <a:t>biogospodarki</a:t>
            </a:r>
            <a:r>
              <a:rPr lang="pl-PL" dirty="0"/>
              <a:t>, wsparcie rozwoju wiedzy i umiejętności w zakresie innowacyjności, cyfryzacji lub przedsiębiorczości, a także wzmacnianie programów edukacji liderów życia publicznego i społecznego, z wyłączeniem inwestycji infrastrukturalnych;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17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250D9-5DCD-4389-87BE-F8C2E43FA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5C1BB8-44BE-414B-BBEA-78066A694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FEM</a:t>
            </a:r>
          </a:p>
          <a:p>
            <a:r>
              <a:rPr lang="pl-PL" dirty="0"/>
              <a:t>Działanie FEMP.</a:t>
            </a:r>
            <a:r>
              <a:rPr lang="pl-PL" b="1" dirty="0"/>
              <a:t>06.17 </a:t>
            </a:r>
            <a:r>
              <a:rPr lang="pl-PL" dirty="0"/>
              <a:t>Aktywizacja społeczno-zawodowa – RLKS, typ A.  </a:t>
            </a:r>
            <a:r>
              <a:rPr lang="pl-PL" b="1" dirty="0"/>
              <a:t>Aktywizacja społeczna i zawodowa </a:t>
            </a:r>
            <a:r>
              <a:rPr lang="pl-PL" dirty="0"/>
              <a:t>osób zagrożonych wykluczeniem społecznym oraz osób biernych zawodowo</a:t>
            </a:r>
          </a:p>
          <a:p>
            <a:r>
              <a:rPr lang="pl-PL" dirty="0"/>
              <a:t>Działanie FEMP.0</a:t>
            </a:r>
            <a:r>
              <a:rPr lang="pl-PL" b="1" dirty="0"/>
              <a:t>6.22 </a:t>
            </a:r>
            <a:r>
              <a:rPr lang="pl-PL" dirty="0"/>
              <a:t>Wsparcie usług społecznych i zdrowotnych w regionie – RLKS typ A. Tworzenie nowych oraz rozwój już </a:t>
            </a:r>
            <a:r>
              <a:rPr lang="pl-PL" b="1" dirty="0"/>
              <a:t>istniejących placówek wsparcia dziennego dla dzieci i młodzieży</a:t>
            </a:r>
          </a:p>
          <a:p>
            <a:r>
              <a:rPr lang="pl-PL" dirty="0"/>
              <a:t>Działanie FEMP.</a:t>
            </a:r>
            <a:r>
              <a:rPr lang="pl-PL" b="1" dirty="0"/>
              <a:t>07.06</a:t>
            </a:r>
            <a:r>
              <a:rPr lang="pl-PL" dirty="0"/>
              <a:t> RLKS - Wsparcie oddolnych inicjatyw na obszarach wiejskich Typ projektu </a:t>
            </a:r>
            <a:r>
              <a:rPr lang="pl-PL" b="1" dirty="0"/>
              <a:t>A. INFRASTRUKTURA KULTURY</a:t>
            </a:r>
          </a:p>
          <a:p>
            <a:r>
              <a:rPr lang="pl-PL" dirty="0"/>
              <a:t>Działanie FEMP.0</a:t>
            </a:r>
            <a:r>
              <a:rPr lang="pl-PL" b="1" dirty="0"/>
              <a:t>7.06 </a:t>
            </a:r>
            <a:r>
              <a:rPr lang="pl-PL" dirty="0"/>
              <a:t>RLKS - Wsparcie oddolnych inicjatyw na obszarach wiejskich Typ projektu </a:t>
            </a:r>
            <a:r>
              <a:rPr lang="pl-PL" b="1" dirty="0"/>
              <a:t>C. OFERTA TURYSTYCZNA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530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31B6E-E3A4-4E1D-A5AA-06E07F8A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Przedsięwzięcia Strategii</a:t>
            </a:r>
            <a:br>
              <a:rPr lang="pl-PL" dirty="0"/>
            </a:br>
            <a:r>
              <a:rPr lang="pl-PL" b="1" dirty="0"/>
              <a:t>Cel 1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AB634CA-F984-4D9D-8464-BF04A87DA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76289"/>
              </p:ext>
            </p:extLst>
          </p:nvPr>
        </p:nvGraphicFramePr>
        <p:xfrm>
          <a:off x="1184988" y="1690688"/>
          <a:ext cx="10168811" cy="4101869"/>
        </p:xfrm>
        <a:graphic>
          <a:graphicData uri="http://schemas.openxmlformats.org/drawingml/2006/table">
            <a:tbl>
              <a:tblPr firstRow="1" firstCol="1" bandRow="1"/>
              <a:tblGrid>
                <a:gridCol w="10168811">
                  <a:extLst>
                    <a:ext uri="{9D8B030D-6E8A-4147-A177-3AD203B41FA5}">
                      <a16:colId xmlns:a16="http://schemas.microsoft.com/office/drawing/2014/main" val="858578101"/>
                    </a:ext>
                  </a:extLst>
                </a:gridCol>
              </a:tblGrid>
              <a:tr h="415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P.1.1.1.1 Projekty z zakresu zachowania i promocji lokalnego dziedzictwa- Publikacje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759450"/>
                  </a:ext>
                </a:extLst>
              </a:tr>
              <a:tr h="415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P.1.1.1.2 Projekty z zakresu zachowania i promocji lokalnego dziedzictwa- Dziedzictwo lokalne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019156"/>
                  </a:ext>
                </a:extLst>
              </a:tr>
              <a:tr h="855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P.1.2.1.1 Podejmowanie działalności gospodarczej z obszaru edukacji i/lub wytwarzania rękodzieła i/lub wytwarzania produktów lokalnych, działalności kulturalnej.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40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P.1.2.1.2 Rozwój przedsiębiorczości z obszaru edukacji i/lub wytwarzania rękodzieła i/lub wytwarzania produktów lokalnych, działalności kulturalnej.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370761"/>
                  </a:ext>
                </a:extLst>
              </a:tr>
              <a:tr h="415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P.1.3.1 Promocja Marki Lokalnej „Spichlerz Koronny”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682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29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D9992C-0E4E-40D0-8879-DD910F02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B792E56-ED40-4E1D-892A-0564D87D2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202569"/>
              </p:ext>
            </p:extLst>
          </p:nvPr>
        </p:nvGraphicFramePr>
        <p:xfrm>
          <a:off x="1175657" y="1007706"/>
          <a:ext cx="8156938" cy="5269929"/>
        </p:xfrm>
        <a:graphic>
          <a:graphicData uri="http://schemas.openxmlformats.org/drawingml/2006/table">
            <a:tbl>
              <a:tblPr firstRow="1" firstCol="1" bandRow="1"/>
              <a:tblGrid>
                <a:gridCol w="2831803">
                  <a:extLst>
                    <a:ext uri="{9D8B030D-6E8A-4147-A177-3AD203B41FA5}">
                      <a16:colId xmlns:a16="http://schemas.microsoft.com/office/drawing/2014/main" val="2809087858"/>
                    </a:ext>
                  </a:extLst>
                </a:gridCol>
                <a:gridCol w="5325135">
                  <a:extLst>
                    <a:ext uri="{9D8B030D-6E8A-4147-A177-3AD203B41FA5}">
                      <a16:colId xmlns:a16="http://schemas.microsoft.com/office/drawing/2014/main" val="3887357595"/>
                    </a:ext>
                  </a:extLst>
                </a:gridCol>
              </a:tblGrid>
              <a:tr h="4335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P.1.2.1.1 Podejmowanie działalności gospodarczej z obszaru </a:t>
                      </a:r>
                      <a:r>
                        <a:rPr lang="pl-P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edukacji i/lub wytwarzania rękodzieła i/lub wytwarzania produktów lokalnych, działalności kulturalnej </a:t>
                      </a: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oraz P.1.2.1.2 Rozwój przedsiębiorczości z obszaru edukacji i/lub wytwarzania rękodzieła i/lub wytwarzania produktów lokalnych, działalności kulturalnej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90.04.Z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obiektów kulturalnych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85.52.Z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Pozaszkolne formy edukacji artystycznej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85.59.A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Nauka języków obcych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wspomagająca edukację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93.29.Z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Pozostała działalność rozrywkowa i rekreacyjna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10.41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Produkcja olejów i pozostałych tłuszczów płynnych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10.51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Przetwórstwo mleka i wyrób serów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10.71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Produkcja pieczywa; produkcja świeżych wyrobów ciastkarskich i ciastek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13.99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Produkcja pozostałych wyrobów tekstylnych, gdzie indziej niesklasyfikowana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14.19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Produkcja pozostałej odzieży i dodatków do odzieży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14.39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Produkcja pozostałej odzieży dzianej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74.10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w zakresie specjalistycznego projektowania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35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68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434AC0-B5CD-4950-B401-F4AAE0065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Cel 2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C9890D6-F678-44AE-A74C-BFC0B36E8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729556"/>
              </p:ext>
            </p:extLst>
          </p:nvPr>
        </p:nvGraphicFramePr>
        <p:xfrm>
          <a:off x="1306287" y="1250302"/>
          <a:ext cx="9619860" cy="5079787"/>
        </p:xfrm>
        <a:graphic>
          <a:graphicData uri="http://schemas.openxmlformats.org/drawingml/2006/table">
            <a:tbl>
              <a:tblPr firstRow="1" firstCol="1" bandRow="1"/>
              <a:tblGrid>
                <a:gridCol w="9619860">
                  <a:extLst>
                    <a:ext uri="{9D8B030D-6E8A-4147-A177-3AD203B41FA5}">
                      <a16:colId xmlns:a16="http://schemas.microsoft.com/office/drawing/2014/main" val="2654085562"/>
                    </a:ext>
                  </a:extLst>
                </a:gridCol>
              </a:tblGrid>
              <a:tr h="59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P.2.1.1 Budowa, rozbudowa i modernizacja infrastruktury kultury wraz z zapewnieniem dostępności osobom ze specjalnymi potrzebami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551378"/>
                  </a:ext>
                </a:extLst>
              </a:tr>
              <a:tr h="59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P.2.2.1 Budowa, rozbudowa i przebudowa wielofunkcyjnych obiektów turystycznych oraz stref aktywności turystycznej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857431"/>
                  </a:ext>
                </a:extLst>
              </a:tr>
              <a:tr h="286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P.2.3.1 Tworzenie lub rozwój miejsc aktywności społeczno-kulturalnej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737126"/>
                  </a:ext>
                </a:extLst>
              </a:tr>
              <a:tr h="59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P.2.4.1 Tworzenie lub rozwój miejsc dla aktywności sportowej i/lub rekreacyjno-turystycznej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113217"/>
                  </a:ext>
                </a:extLst>
              </a:tr>
              <a:tr h="59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P.2.5.1 Wsparcie rozwoju lokalnego poprzez zakup mobilnego wyposażenia wystawienniczego do bezpłatnego udostępniania podmiotom z obszaru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737916"/>
                  </a:ext>
                </a:extLst>
              </a:tr>
              <a:tr h="894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P.2.6.1.</a:t>
                      </a:r>
                      <a:r>
                        <a:rPr lang="pl-PL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Podejmowanie działalności gospodarczej z </a:t>
                      </a: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obszaru oferty czasu wolnego, turystyki, krajoznawstwa, sportu i rekreacji, promocji obszaru oraz cyfryzacji, gastronomii, hotelarstwa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698981"/>
                  </a:ext>
                </a:extLst>
              </a:tr>
              <a:tr h="894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P.2.6.1.2 Rozwój przedsiębiorczości </a:t>
                      </a:r>
                      <a:r>
                        <a:rPr lang="pl-PL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 </a:t>
                      </a: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obszaru oferty czasu wolnego, turystyki, krajoznawstwa, sportu i rekreacji, promocji obszaru oraz cyfryzacji, gastronomii, hotelarstwa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565523"/>
                  </a:ext>
                </a:extLst>
              </a:tr>
              <a:tr h="286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P.2.7.1 Tworzenie zagród edukacyjnych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888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7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EFCCD7-6718-413D-9224-26F7867E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B886A65-C646-4AEB-AE33-82C16D157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126979"/>
              </p:ext>
            </p:extLst>
          </p:nvPr>
        </p:nvGraphicFramePr>
        <p:xfrm>
          <a:off x="662473" y="905070"/>
          <a:ext cx="8670122" cy="5563426"/>
        </p:xfrm>
        <a:graphic>
          <a:graphicData uri="http://schemas.openxmlformats.org/drawingml/2006/table">
            <a:tbl>
              <a:tblPr firstRow="1" firstCol="1" bandRow="1"/>
              <a:tblGrid>
                <a:gridCol w="3009963">
                  <a:extLst>
                    <a:ext uri="{9D8B030D-6E8A-4147-A177-3AD203B41FA5}">
                      <a16:colId xmlns:a16="http://schemas.microsoft.com/office/drawing/2014/main" val="1258349462"/>
                    </a:ext>
                  </a:extLst>
                </a:gridCol>
                <a:gridCol w="5660159">
                  <a:extLst>
                    <a:ext uri="{9D8B030D-6E8A-4147-A177-3AD203B41FA5}">
                      <a16:colId xmlns:a16="http://schemas.microsoft.com/office/drawing/2014/main" val="2321283810"/>
                    </a:ext>
                  </a:extLst>
                </a:gridCol>
              </a:tblGrid>
              <a:tr h="45273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P.2.6.1.1 Podejmowanie działalności gospodarczej z obszaru </a:t>
                      </a:r>
                      <a:r>
                        <a:rPr lang="pl-P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oferty czasu wolnego, turystyki, krajoznawstwa, sportu i rekreacji, promocji obszaru oraz cyfryzacji, gastronomii, hotelarstwa</a:t>
                      </a:r>
                      <a:r>
                        <a:rPr lang="pl-P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oraz P.2.6.1.2 Rozwój przedsiębiorczości z obszaru  oferty czasu wolnego, turystyki, krajoznawstwa, sportu i rekreacji, promocji obszaru oraz cyfryzacji, gastronomii, hotelarstwa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55.10.Z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Hotele i podobne obiekty zakwaterowania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55.20.Z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Obiekty noclegowe turystyczne i miejsca krótkotrwałego zakwaterowania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56.10.B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Ruchome placówki gastronomiczne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56.10.A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Restauracje i inne stałe placówki gastronomiczne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56.30.Z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Przygotowywanie i podawanie napojów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85.51.Z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Pozaszkolne formy edukacji sportowej oraz zajęć sportowych i rekreacyjnych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93.13.Z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obiektów służących poprawie kondycji fizycznej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77.21.Z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Wypożyczanie i dzierżawa sprzętu rekreacyjnego i sportowego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79.11.B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pośredników turystycznych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79.12.Z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organizatorów turystyki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62.09.Z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Pozostała działalność usługowa w zakresie technologii informatycznych i komputerowych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62.01.Z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związana z oprogramowaniem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96.04 Z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Działalność usługowa związana z poprawą kondycji fizycznej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300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157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1393</Words>
  <Application>Microsoft Office PowerPoint</Application>
  <PresentationFormat>Panoramiczny</PresentationFormat>
  <Paragraphs>99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Motyw pakietu Office</vt:lpstr>
      <vt:lpstr>Szkolenie dla członków Rady LGD Stowarzyszenie Korona Północnego Krakowa Michałowice 21.10.2024r.</vt:lpstr>
      <vt:lpstr>  LOKALNA STRATEGIA ROZWOJU LOKALNEGO KIEROWANEGO PRZEZ SPOŁECZNOŚĆ  NA LATA 2023-2027 </vt:lpstr>
      <vt:lpstr>Prezentacja programu PowerPoint</vt:lpstr>
      <vt:lpstr>Zakresy wsparcia, które są dostępne w LSR: </vt:lpstr>
      <vt:lpstr>Prezentacja programu PowerPoint</vt:lpstr>
      <vt:lpstr>Przedsięwzięcia Strategii Cel 1</vt:lpstr>
      <vt:lpstr>Prezentacja programu PowerPoint</vt:lpstr>
      <vt:lpstr>Cel 2</vt:lpstr>
      <vt:lpstr>Prezentacja programu PowerPoint</vt:lpstr>
      <vt:lpstr>Cel 3</vt:lpstr>
      <vt:lpstr>Prezentacja programu PowerPoint</vt:lpstr>
      <vt:lpstr>Ocena projektów przez Radę</vt:lpstr>
      <vt:lpstr>Ocena wniosków przez Radę c.d.</vt:lpstr>
      <vt:lpstr>..\Downloads\DDD_WL.6578.1.2024.AO.pdf</vt:lpstr>
      <vt:lpstr>       Przebieg oceny w systemie IGA omówiony zostanie na szkoleniu w  dniu 13 listopada 2024r. Szkolenie odbywać się będzie w Gminnym Ośrodku Kultury w Jerzmanowicach w godzinach 9.00-16.00</vt:lpstr>
      <vt:lpstr>Rejestr interesów członków Rady LGD</vt:lpstr>
      <vt:lpstr>Należy zapoznać się z następującymi dokumentami: 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dla członków Rady LGD Stowarzyszenie Korona Północnego Krakowa Michałowice 21.10.2024r.</dc:title>
  <dc:creator>User</dc:creator>
  <cp:lastModifiedBy>User</cp:lastModifiedBy>
  <cp:revision>12</cp:revision>
  <dcterms:created xsi:type="dcterms:W3CDTF">2024-10-21T06:15:10Z</dcterms:created>
  <dcterms:modified xsi:type="dcterms:W3CDTF">2024-10-21T08:21:31Z</dcterms:modified>
</cp:coreProperties>
</file>